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rve Çavuşoğlu" initials="M" lastIdx="1" clrIdx="0">
    <p:extLst>
      <p:ext uri="{19B8F6BF-5375-455C-9EA6-DF929625EA0E}">
        <p15:presenceInfo xmlns:p15="http://schemas.microsoft.com/office/powerpoint/2012/main" userId="Merve Çavuşoğl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115" d="100"/>
          <a:sy n="115" d="100"/>
        </p:scale>
        <p:origin x="14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p:cNvSpPr>
            <a:spLocks noGrp="1"/>
          </p:cNvSpPr>
          <p:nvPr>
            <p:ph type="dt" sz="half" idx="10"/>
          </p:nvPr>
        </p:nvSpPr>
        <p:spPr/>
        <p:txBody>
          <a:bodyPr/>
          <a:lstStyle/>
          <a:p>
            <a:fld id="{5E26FFFB-B7B2-4C81-8004-3A28F798614A}" type="datetimeFigureOut">
              <a:rPr lang="tr-TR" smtClean="0"/>
              <a:t>28.03.2022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6F8032-CD07-408B-B81A-47BBBCB49469}" type="slidenum">
              <a:rPr lang="tr-TR" smtClean="0"/>
              <a:t>‹#›</a:t>
            </a:fld>
            <a:endParaRPr lang="tr-TR"/>
          </a:p>
        </p:txBody>
      </p:sp>
    </p:spTree>
    <p:extLst>
      <p:ext uri="{BB962C8B-B14F-4D97-AF65-F5344CB8AC3E}">
        <p14:creationId xmlns:p14="http://schemas.microsoft.com/office/powerpoint/2010/main" val="3408654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E26FFFB-B7B2-4C81-8004-3A28F798614A}" type="datetimeFigureOut">
              <a:rPr lang="tr-TR" smtClean="0"/>
              <a:t>28.03.2022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6F8032-CD07-408B-B81A-47BBBCB49469}" type="slidenum">
              <a:rPr lang="tr-TR" smtClean="0"/>
              <a:t>‹#›</a:t>
            </a:fld>
            <a:endParaRPr lang="tr-TR"/>
          </a:p>
        </p:txBody>
      </p:sp>
    </p:spTree>
    <p:extLst>
      <p:ext uri="{BB962C8B-B14F-4D97-AF65-F5344CB8AC3E}">
        <p14:creationId xmlns:p14="http://schemas.microsoft.com/office/powerpoint/2010/main" val="82354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E26FFFB-B7B2-4C81-8004-3A28F798614A}" type="datetimeFigureOut">
              <a:rPr lang="tr-TR" smtClean="0"/>
              <a:t>28.03.2022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6F8032-CD07-408B-B81A-47BBBCB49469}" type="slidenum">
              <a:rPr lang="tr-TR" smtClean="0"/>
              <a:t>‹#›</a:t>
            </a:fld>
            <a:endParaRPr lang="tr-TR"/>
          </a:p>
        </p:txBody>
      </p:sp>
    </p:spTree>
    <p:extLst>
      <p:ext uri="{BB962C8B-B14F-4D97-AF65-F5344CB8AC3E}">
        <p14:creationId xmlns:p14="http://schemas.microsoft.com/office/powerpoint/2010/main" val="1080110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E26FFFB-B7B2-4C81-8004-3A28F798614A}" type="datetimeFigureOut">
              <a:rPr lang="tr-TR" smtClean="0"/>
              <a:t>28.03.2022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6F8032-CD07-408B-B81A-47BBBCB49469}" type="slidenum">
              <a:rPr lang="tr-TR" smtClean="0"/>
              <a:t>‹#›</a:t>
            </a:fld>
            <a:endParaRPr lang="tr-TR"/>
          </a:p>
        </p:txBody>
      </p:sp>
    </p:spTree>
    <p:extLst>
      <p:ext uri="{BB962C8B-B14F-4D97-AF65-F5344CB8AC3E}">
        <p14:creationId xmlns:p14="http://schemas.microsoft.com/office/powerpoint/2010/main" val="1480877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5E26FFFB-B7B2-4C81-8004-3A28F798614A}" type="datetimeFigureOut">
              <a:rPr lang="tr-TR" smtClean="0"/>
              <a:t>28.03.2022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E6F8032-CD07-408B-B81A-47BBBCB49469}" type="slidenum">
              <a:rPr lang="tr-TR" smtClean="0"/>
              <a:t>‹#›</a:t>
            </a:fld>
            <a:endParaRPr lang="tr-TR"/>
          </a:p>
        </p:txBody>
      </p:sp>
    </p:spTree>
    <p:extLst>
      <p:ext uri="{BB962C8B-B14F-4D97-AF65-F5344CB8AC3E}">
        <p14:creationId xmlns:p14="http://schemas.microsoft.com/office/powerpoint/2010/main" val="454085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5E26FFFB-B7B2-4C81-8004-3A28F798614A}" type="datetimeFigureOut">
              <a:rPr lang="tr-TR" smtClean="0"/>
              <a:t>28.03.2022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E6F8032-CD07-408B-B81A-47BBBCB49469}" type="slidenum">
              <a:rPr lang="tr-TR" smtClean="0"/>
              <a:t>‹#›</a:t>
            </a:fld>
            <a:endParaRPr lang="tr-TR"/>
          </a:p>
        </p:txBody>
      </p:sp>
    </p:spTree>
    <p:extLst>
      <p:ext uri="{BB962C8B-B14F-4D97-AF65-F5344CB8AC3E}">
        <p14:creationId xmlns:p14="http://schemas.microsoft.com/office/powerpoint/2010/main" val="1623778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5E26FFFB-B7B2-4C81-8004-3A28F798614A}" type="datetimeFigureOut">
              <a:rPr lang="tr-TR" smtClean="0"/>
              <a:t>28.03.2022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E6F8032-CD07-408B-B81A-47BBBCB49469}" type="slidenum">
              <a:rPr lang="tr-TR" smtClean="0"/>
              <a:t>‹#›</a:t>
            </a:fld>
            <a:endParaRPr lang="tr-TR"/>
          </a:p>
        </p:txBody>
      </p:sp>
    </p:spTree>
    <p:extLst>
      <p:ext uri="{BB962C8B-B14F-4D97-AF65-F5344CB8AC3E}">
        <p14:creationId xmlns:p14="http://schemas.microsoft.com/office/powerpoint/2010/main" val="1800714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5E26FFFB-B7B2-4C81-8004-3A28F798614A}" type="datetimeFigureOut">
              <a:rPr lang="tr-TR" smtClean="0"/>
              <a:t>28.03.2022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E6F8032-CD07-408B-B81A-47BBBCB49469}" type="slidenum">
              <a:rPr lang="tr-TR" smtClean="0"/>
              <a:t>‹#›</a:t>
            </a:fld>
            <a:endParaRPr lang="tr-TR"/>
          </a:p>
        </p:txBody>
      </p:sp>
    </p:spTree>
    <p:extLst>
      <p:ext uri="{BB962C8B-B14F-4D97-AF65-F5344CB8AC3E}">
        <p14:creationId xmlns:p14="http://schemas.microsoft.com/office/powerpoint/2010/main" val="1689737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E26FFFB-B7B2-4C81-8004-3A28F798614A}" type="datetimeFigureOut">
              <a:rPr lang="tr-TR" smtClean="0"/>
              <a:t>28.03.2022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E6F8032-CD07-408B-B81A-47BBBCB49469}" type="slidenum">
              <a:rPr lang="tr-TR" smtClean="0"/>
              <a:t>‹#›</a:t>
            </a:fld>
            <a:endParaRPr lang="tr-TR"/>
          </a:p>
        </p:txBody>
      </p:sp>
    </p:spTree>
    <p:extLst>
      <p:ext uri="{BB962C8B-B14F-4D97-AF65-F5344CB8AC3E}">
        <p14:creationId xmlns:p14="http://schemas.microsoft.com/office/powerpoint/2010/main" val="719102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5E26FFFB-B7B2-4C81-8004-3A28F798614A}" type="datetimeFigureOut">
              <a:rPr lang="tr-TR" smtClean="0"/>
              <a:t>28.03.2022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E6F8032-CD07-408B-B81A-47BBBCB49469}" type="slidenum">
              <a:rPr lang="tr-TR" smtClean="0"/>
              <a:t>‹#›</a:t>
            </a:fld>
            <a:endParaRPr lang="tr-TR"/>
          </a:p>
        </p:txBody>
      </p:sp>
    </p:spTree>
    <p:extLst>
      <p:ext uri="{BB962C8B-B14F-4D97-AF65-F5344CB8AC3E}">
        <p14:creationId xmlns:p14="http://schemas.microsoft.com/office/powerpoint/2010/main" val="1704044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5E26FFFB-B7B2-4C81-8004-3A28F798614A}" type="datetimeFigureOut">
              <a:rPr lang="tr-TR" smtClean="0"/>
              <a:t>28.03.2022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E6F8032-CD07-408B-B81A-47BBBCB49469}" type="slidenum">
              <a:rPr lang="tr-TR" smtClean="0"/>
              <a:t>‹#›</a:t>
            </a:fld>
            <a:endParaRPr lang="tr-TR"/>
          </a:p>
        </p:txBody>
      </p:sp>
    </p:spTree>
    <p:extLst>
      <p:ext uri="{BB962C8B-B14F-4D97-AF65-F5344CB8AC3E}">
        <p14:creationId xmlns:p14="http://schemas.microsoft.com/office/powerpoint/2010/main" val="2058685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26FFFB-B7B2-4C81-8004-3A28F798614A}" type="datetimeFigureOut">
              <a:rPr lang="tr-TR" smtClean="0"/>
              <a:t>28.03.2022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6F8032-CD07-408B-B81A-47BBBCB49469}" type="slidenum">
              <a:rPr lang="tr-TR" smtClean="0"/>
              <a:t>‹#›</a:t>
            </a:fld>
            <a:endParaRPr lang="tr-TR"/>
          </a:p>
        </p:txBody>
      </p:sp>
    </p:spTree>
    <p:extLst>
      <p:ext uri="{BB962C8B-B14F-4D97-AF65-F5344CB8AC3E}">
        <p14:creationId xmlns:p14="http://schemas.microsoft.com/office/powerpoint/2010/main" val="31531704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uludag.edu.tr/dosyalar/psikoloji/2017-2018/2017_2018_yukseklisans_dersplani.pdf" TargetMode="External"/><Relationship Id="rId2" Type="http://schemas.openxmlformats.org/officeDocument/2006/relationships/hyperlink" Target="https://drive.google.com/file/d/1TkQD9By3B1lyO_I1BVLgqmsG8PkcxNev/view" TargetMode="External"/><Relationship Id="rId1" Type="http://schemas.openxmlformats.org/officeDocument/2006/relationships/slideLayout" Target="../slideLayouts/slideLayout7.xml"/><Relationship Id="rId4" Type="http://schemas.openxmlformats.org/officeDocument/2006/relationships/hyperlink" Target="https://www.uludag.edu.tr/sosyalbilimler/konu/view?id=8071"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tez.yok.gov.tr/UlusalTezMerkezi/sistemGiris.jsp" TargetMode="External"/><Relationship Id="rId2" Type="http://schemas.openxmlformats.org/officeDocument/2006/relationships/hyperlink" Target="https://www.uludag.edu.tr/sosyalbilimler/konu/view?id=8071" TargetMode="External"/><Relationship Id="rId1" Type="http://schemas.openxmlformats.org/officeDocument/2006/relationships/slideLayout" Target="../slideLayouts/slideLayout7.xml"/><Relationship Id="rId4" Type="http://schemas.openxmlformats.org/officeDocument/2006/relationships/hyperlink" Target="chrome-extension://efaidnbmnnnibpcajpcglclefindmkaj/viewer.html?pdfurl=https://uludag.edu.tr/dosyalar/sosyalbilimler/Y%C3%96NETMEL%C4%B0KLER/2020%20Y%C3%96NETMEL%C4%B0K/28_haziran_2020_lisansustu_yonetmeligi.pdf&amp;clen=682021&amp;chunk=tru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Dikdörtgen 55"/>
          <p:cNvSpPr/>
          <p:nvPr/>
        </p:nvSpPr>
        <p:spPr>
          <a:xfrm>
            <a:off x="338705" y="117742"/>
            <a:ext cx="5292507" cy="172345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54" name="Düz Ok Bağlayıcısı 53"/>
          <p:cNvCxnSpPr>
            <a:cxnSpLocks/>
          </p:cNvCxnSpPr>
          <p:nvPr/>
        </p:nvCxnSpPr>
        <p:spPr>
          <a:xfrm>
            <a:off x="1568282" y="3345095"/>
            <a:ext cx="0" cy="2065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75" name="Grup 74"/>
          <p:cNvGrpSpPr/>
          <p:nvPr/>
        </p:nvGrpSpPr>
        <p:grpSpPr>
          <a:xfrm>
            <a:off x="321414" y="213839"/>
            <a:ext cx="5309797" cy="6560895"/>
            <a:chOff x="353198" y="255123"/>
            <a:chExt cx="4921637" cy="6794685"/>
          </a:xfrm>
        </p:grpSpPr>
        <p:sp>
          <p:nvSpPr>
            <p:cNvPr id="6" name="Akış Çizelgesi: Karar 5"/>
            <p:cNvSpPr/>
            <p:nvPr/>
          </p:nvSpPr>
          <p:spPr>
            <a:xfrm>
              <a:off x="1657435" y="2236964"/>
              <a:ext cx="2221627" cy="76915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100" dirty="0"/>
                <a:t>Bütün derslerinizi ve seminerinizi başardınız mı?</a:t>
              </a:r>
            </a:p>
          </p:txBody>
        </p:sp>
        <p:sp>
          <p:nvSpPr>
            <p:cNvPr id="7" name="Metin kutusu 6"/>
            <p:cNvSpPr txBox="1"/>
            <p:nvPr/>
          </p:nvSpPr>
          <p:spPr>
            <a:xfrm>
              <a:off x="1143930" y="3166368"/>
              <a:ext cx="729974" cy="286870"/>
            </a:xfrm>
            <a:prstGeom prst="rect">
              <a:avLst/>
            </a:prstGeom>
            <a:noFill/>
            <a:ln>
              <a:solidFill>
                <a:schemeClr val="accent1"/>
              </a:solidFill>
            </a:ln>
          </p:spPr>
          <p:txBody>
            <a:bodyPr wrap="square" rtlCol="0">
              <a:spAutoFit/>
            </a:bodyPr>
            <a:lstStyle/>
            <a:p>
              <a:pPr algn="ctr"/>
              <a:r>
                <a:rPr lang="tr-TR" sz="1200" dirty="0"/>
                <a:t>Evet</a:t>
              </a:r>
            </a:p>
          </p:txBody>
        </p:sp>
        <p:sp>
          <p:nvSpPr>
            <p:cNvPr id="8" name="Metin kutusu 7"/>
            <p:cNvSpPr txBox="1"/>
            <p:nvPr/>
          </p:nvSpPr>
          <p:spPr>
            <a:xfrm>
              <a:off x="3696218" y="3166798"/>
              <a:ext cx="729974" cy="286870"/>
            </a:xfrm>
            <a:prstGeom prst="rect">
              <a:avLst/>
            </a:prstGeom>
            <a:noFill/>
            <a:ln>
              <a:solidFill>
                <a:schemeClr val="accent1"/>
              </a:solidFill>
            </a:ln>
          </p:spPr>
          <p:txBody>
            <a:bodyPr wrap="square" rtlCol="0">
              <a:spAutoFit/>
            </a:bodyPr>
            <a:lstStyle/>
            <a:p>
              <a:pPr algn="ctr"/>
              <a:r>
                <a:rPr lang="tr-TR" sz="1200" dirty="0"/>
                <a:t>Hayır</a:t>
              </a:r>
            </a:p>
          </p:txBody>
        </p:sp>
        <p:sp>
          <p:nvSpPr>
            <p:cNvPr id="9" name="Metin kutusu 8"/>
            <p:cNvSpPr txBox="1"/>
            <p:nvPr/>
          </p:nvSpPr>
          <p:spPr>
            <a:xfrm>
              <a:off x="369225" y="3720096"/>
              <a:ext cx="2326311" cy="286870"/>
            </a:xfrm>
            <a:prstGeom prst="rect">
              <a:avLst/>
            </a:prstGeom>
            <a:solidFill>
              <a:schemeClr val="accent1">
                <a:lumMod val="40000"/>
                <a:lumOff val="60000"/>
              </a:schemeClr>
            </a:solidFill>
            <a:ln>
              <a:solidFill>
                <a:schemeClr val="accent1"/>
              </a:solidFill>
            </a:ln>
          </p:spPr>
          <p:txBody>
            <a:bodyPr wrap="square" rtlCol="0">
              <a:spAutoFit/>
            </a:bodyPr>
            <a:lstStyle/>
            <a:p>
              <a:pPr algn="ctr"/>
              <a:r>
                <a:rPr lang="tr-TR" sz="1200" dirty="0"/>
                <a:t>Tez önerinizi hazırladınız mı?</a:t>
              </a:r>
            </a:p>
          </p:txBody>
        </p:sp>
        <p:sp>
          <p:nvSpPr>
            <p:cNvPr id="13" name="Metin kutusu 12"/>
            <p:cNvSpPr txBox="1"/>
            <p:nvPr/>
          </p:nvSpPr>
          <p:spPr>
            <a:xfrm>
              <a:off x="353198" y="4754853"/>
              <a:ext cx="4921637" cy="2294955"/>
            </a:xfrm>
            <a:prstGeom prst="rect">
              <a:avLst/>
            </a:prstGeom>
            <a:solidFill>
              <a:schemeClr val="accent1">
                <a:lumMod val="40000"/>
                <a:lumOff val="60000"/>
              </a:schemeClr>
            </a:solidFill>
            <a:ln>
              <a:solidFill>
                <a:schemeClr val="accent1"/>
              </a:solidFill>
            </a:ln>
          </p:spPr>
          <p:txBody>
            <a:bodyPr wrap="square" rtlCol="0">
              <a:spAutoFit/>
            </a:bodyPr>
            <a:lstStyle/>
            <a:p>
              <a:r>
                <a:rPr lang="tr-TR" sz="1200" dirty="0"/>
                <a:t>Tez önerinizi danışmanınıza teslim edin. Danışmanınız tez önerinizi kabul ederse; </a:t>
              </a:r>
            </a:p>
            <a:p>
              <a:pPr marL="228600" indent="-228600">
                <a:buAutoNum type="arabicParenR"/>
              </a:pPr>
              <a:r>
                <a:rPr lang="tr-TR" sz="1100" dirty="0"/>
                <a:t>Yüksek Lisans Tez Konusu/Adı Önerisi Formunu doldurun. </a:t>
              </a:r>
            </a:p>
            <a:p>
              <a:pPr marL="228600" indent="-228600">
                <a:buAutoNum type="arabicParenR"/>
              </a:pPr>
              <a:r>
                <a:rPr lang="tr-TR" sz="1100" dirty="0"/>
                <a:t>Tez öneriniz ile birlikte Anabilim Dalı Başkanlığına teslim edin.</a:t>
              </a:r>
            </a:p>
            <a:p>
              <a:pPr marL="228600" indent="-228600">
                <a:buAutoNum type="arabicParenR"/>
              </a:pPr>
              <a:endParaRPr lang="tr-TR" sz="1100" dirty="0"/>
            </a:p>
            <a:p>
              <a:r>
                <a:rPr lang="tr-TR" sz="1200" dirty="0"/>
                <a:t>Anabilim Dalı Başkanlığına gelen öneriniz incelenir ve SBE Yönetim Kurulu’na sunulur. Ancak SBE Yönetim Kurulu’nun kararıyla tez konununuz kesinleşir. Teziniz Etik Kurul Onayı gerektiriyorsa, ayrıca Etik Kurul Onayı için B.U.Ü Sosyal ve Beşeri Bilimler Araştırma ve Yayın Etik Kurulu’na sunulmak üzere aşağıdaki belgeleri Anabilim Dalı Başkanlığına teslim edin.  </a:t>
              </a:r>
            </a:p>
            <a:p>
              <a:pPr marL="228600" indent="-228600">
                <a:buAutoNum type="arabicParenR"/>
              </a:pPr>
              <a:r>
                <a:rPr lang="tr-TR" sz="1100" dirty="0"/>
                <a:t>Dilekçe (Danışmanınızın da imzası yer almalıdır).</a:t>
              </a:r>
            </a:p>
            <a:p>
              <a:pPr marL="228600" indent="-228600">
                <a:buAutoNum type="arabicParenR"/>
              </a:pPr>
              <a:r>
                <a:rPr lang="tr-TR" sz="1100" dirty="0">
                  <a:hlinkClick r:id="rId2"/>
                </a:rPr>
                <a:t>B.U.Ü Araştırma ve Yayın Etik Kurulu Araştırma Başvuru Formu</a:t>
              </a:r>
              <a:endParaRPr lang="tr-TR" sz="1100" dirty="0"/>
            </a:p>
            <a:p>
              <a:pPr marL="228600" indent="-228600">
                <a:buAutoNum type="arabicParenR"/>
              </a:pPr>
              <a:r>
                <a:rPr lang="tr-TR" sz="1100" dirty="0"/>
                <a:t>Tez önerisi</a:t>
              </a:r>
            </a:p>
          </p:txBody>
        </p:sp>
        <p:cxnSp>
          <p:nvCxnSpPr>
            <p:cNvPr id="15" name="Düz Ok Bağlayıcısı 14"/>
            <p:cNvCxnSpPr/>
            <p:nvPr/>
          </p:nvCxnSpPr>
          <p:spPr>
            <a:xfrm flipH="1">
              <a:off x="1617740" y="2862119"/>
              <a:ext cx="673747" cy="2437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57" name="Grup 56"/>
            <p:cNvGrpSpPr/>
            <p:nvPr/>
          </p:nvGrpSpPr>
          <p:grpSpPr>
            <a:xfrm>
              <a:off x="455023" y="255123"/>
              <a:ext cx="4714478" cy="1591872"/>
              <a:chOff x="455023" y="255123"/>
              <a:chExt cx="4714478" cy="1591872"/>
            </a:xfrm>
          </p:grpSpPr>
          <p:sp>
            <p:nvSpPr>
              <p:cNvPr id="3" name="Metin kutusu 2"/>
              <p:cNvSpPr txBox="1"/>
              <p:nvPr/>
            </p:nvSpPr>
            <p:spPr>
              <a:xfrm>
                <a:off x="455023" y="255123"/>
                <a:ext cx="4714477" cy="669362"/>
              </a:xfrm>
              <a:prstGeom prst="rect">
                <a:avLst/>
              </a:prstGeom>
              <a:solidFill>
                <a:schemeClr val="accent1">
                  <a:lumMod val="20000"/>
                  <a:lumOff val="8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tr-TR" sz="1200" b="1" dirty="0"/>
                  <a:t>I. yarıyıl: Ders aşaması </a:t>
                </a:r>
                <a:r>
                  <a:rPr lang="tr-TR" sz="1200" dirty="0"/>
                  <a:t>(30 AKTS)</a:t>
                </a:r>
              </a:p>
              <a:p>
                <a:pPr marL="92075" indent="-90488">
                  <a:buFont typeface="Arial" panose="020B0604020202020204" pitchFamily="34" charset="0"/>
                  <a:buChar char="•"/>
                  <a:tabLst>
                    <a:tab pos="92075" algn="l"/>
                  </a:tabLst>
                </a:pPr>
                <a:r>
                  <a:rPr lang="tr-TR" sz="1200" dirty="0"/>
                  <a:t>Sınıf ortamında işlenen </a:t>
                </a:r>
                <a:r>
                  <a:rPr lang="tr-TR" sz="1200" u="sng" dirty="0">
                    <a:hlinkClick r:id="rId3"/>
                  </a:rPr>
                  <a:t>2 zorunlu</a:t>
                </a:r>
                <a:r>
                  <a:rPr lang="tr-TR" sz="1200" dirty="0"/>
                  <a:t> ve </a:t>
                </a:r>
                <a:r>
                  <a:rPr lang="tr-TR" sz="1200" u="sng" dirty="0">
                    <a:hlinkClick r:id="rId3"/>
                  </a:rPr>
                  <a:t>2 seçmeli ders</a:t>
                </a:r>
                <a:r>
                  <a:rPr lang="tr-TR" sz="1200" dirty="0"/>
                  <a:t>, </a:t>
                </a:r>
              </a:p>
              <a:p>
                <a:pPr marL="92075" indent="-92075">
                  <a:buFont typeface="Arial" panose="020B0604020202020204" pitchFamily="34" charset="0"/>
                  <a:buChar char="•"/>
                </a:pPr>
                <a:r>
                  <a:rPr lang="tr-TR" sz="1200" dirty="0"/>
                  <a:t>Danışmanız ile bireysel olarak işlenen </a:t>
                </a:r>
                <a:r>
                  <a:rPr lang="tr-TR" sz="1200" u="sng" dirty="0">
                    <a:hlinkClick r:id="rId3"/>
                  </a:rPr>
                  <a:t>TEZ DANIŞMANLIĞI I dersi</a:t>
                </a:r>
                <a:r>
                  <a:rPr lang="tr-TR" sz="1200" dirty="0"/>
                  <a:t> almalısınız.</a:t>
                </a:r>
              </a:p>
            </p:txBody>
          </p:sp>
          <p:sp>
            <p:nvSpPr>
              <p:cNvPr id="5" name="Metin kutusu 4"/>
              <p:cNvSpPr txBox="1"/>
              <p:nvPr/>
            </p:nvSpPr>
            <p:spPr>
              <a:xfrm>
                <a:off x="455024" y="986386"/>
                <a:ext cx="4714477" cy="860609"/>
              </a:xfrm>
              <a:prstGeom prst="rect">
                <a:avLst/>
              </a:prstGeom>
              <a:solidFill>
                <a:schemeClr val="accent1">
                  <a:lumMod val="20000"/>
                  <a:lumOff val="8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tr-TR" sz="1200" b="1" dirty="0"/>
                  <a:t>II. yarıyıl: Ders aşaması </a:t>
                </a:r>
                <a:r>
                  <a:rPr lang="tr-TR" sz="1200" dirty="0"/>
                  <a:t>(30 AKTS)</a:t>
                </a:r>
              </a:p>
              <a:p>
                <a:pPr marL="92075" indent="-92075">
                  <a:buFont typeface="Arial" panose="020B0604020202020204" pitchFamily="34" charset="0"/>
                  <a:buChar char="•"/>
                </a:pPr>
                <a:r>
                  <a:rPr lang="tr-TR" sz="1200" dirty="0"/>
                  <a:t>Sınıf ortamında işlenen </a:t>
                </a:r>
                <a:r>
                  <a:rPr lang="tr-TR" sz="1200" u="sng" dirty="0">
                    <a:hlinkClick r:id="rId3"/>
                  </a:rPr>
                  <a:t>2 zorunlu</a:t>
                </a:r>
                <a:r>
                  <a:rPr lang="tr-TR" sz="1200" dirty="0"/>
                  <a:t> ve </a:t>
                </a:r>
                <a:r>
                  <a:rPr lang="tr-TR" sz="1200" u="sng" dirty="0">
                    <a:hlinkClick r:id="rId3"/>
                  </a:rPr>
                  <a:t>2 seçmeli</a:t>
                </a:r>
                <a:r>
                  <a:rPr lang="tr-TR" sz="1200" dirty="0"/>
                  <a:t> ders, </a:t>
                </a:r>
              </a:p>
              <a:p>
                <a:pPr marL="92075" indent="-92075">
                  <a:buFont typeface="Arial" panose="020B0604020202020204" pitchFamily="34" charset="0"/>
                  <a:buChar char="•"/>
                </a:pPr>
                <a:r>
                  <a:rPr lang="tr-TR" sz="1200" dirty="0"/>
                  <a:t>Danışmanız ile bireysel olarak işlenen </a:t>
                </a:r>
                <a:r>
                  <a:rPr lang="tr-TR" sz="1200" u="sng" dirty="0">
                    <a:hlinkClick r:id="rId3"/>
                  </a:rPr>
                  <a:t>TEZ DANIŞMANLIĞI II dersi</a:t>
                </a:r>
                <a:r>
                  <a:rPr lang="tr-TR" sz="1200" u="sng" dirty="0"/>
                  <a:t>,</a:t>
                </a:r>
                <a:r>
                  <a:rPr lang="tr-TR" sz="1200" dirty="0"/>
                  <a:t> </a:t>
                </a:r>
              </a:p>
              <a:p>
                <a:pPr marL="92075" indent="-92075">
                  <a:buFont typeface="Arial" panose="020B0604020202020204" pitchFamily="34" charset="0"/>
                  <a:buChar char="•"/>
                </a:pPr>
                <a:r>
                  <a:rPr lang="tr-TR" sz="1200" u="sng" dirty="0">
                    <a:hlinkClick r:id="rId3"/>
                  </a:rPr>
                  <a:t>SEMİNER dersi</a:t>
                </a:r>
                <a:r>
                  <a:rPr lang="tr-TR" sz="1200" dirty="0"/>
                  <a:t> almalısınız.</a:t>
                </a:r>
              </a:p>
            </p:txBody>
          </p:sp>
        </p:grpSp>
      </p:grpSp>
      <p:grpSp>
        <p:nvGrpSpPr>
          <p:cNvPr id="76" name="Grup 75"/>
          <p:cNvGrpSpPr/>
          <p:nvPr/>
        </p:nvGrpSpPr>
        <p:grpSpPr>
          <a:xfrm>
            <a:off x="6290139" y="123780"/>
            <a:ext cx="5806218" cy="5528583"/>
            <a:chOff x="6717371" y="345628"/>
            <a:chExt cx="5452612" cy="5067263"/>
          </a:xfrm>
        </p:grpSpPr>
        <p:sp>
          <p:nvSpPr>
            <p:cNvPr id="41" name="Metin kutusu 40"/>
            <p:cNvSpPr txBox="1"/>
            <p:nvPr/>
          </p:nvSpPr>
          <p:spPr>
            <a:xfrm>
              <a:off x="6717371" y="345628"/>
              <a:ext cx="5106197" cy="782447"/>
            </a:xfrm>
            <a:prstGeom prst="rect">
              <a:avLst/>
            </a:prstGeom>
            <a:solidFill>
              <a:schemeClr val="accent1">
                <a:lumMod val="40000"/>
                <a:lumOff val="6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endParaRPr lang="tr-TR" sz="1200" b="1" dirty="0"/>
            </a:p>
            <a:p>
              <a:endParaRPr lang="tr-TR" sz="1200" b="1" dirty="0"/>
            </a:p>
            <a:p>
              <a:endParaRPr lang="tr-TR" sz="1200" b="1" dirty="0"/>
            </a:p>
            <a:p>
              <a:endParaRPr lang="tr-TR" sz="1200" b="1" dirty="0"/>
            </a:p>
          </p:txBody>
        </p:sp>
        <p:sp>
          <p:nvSpPr>
            <p:cNvPr id="47" name="Akış Çizelgesi: Karar 46"/>
            <p:cNvSpPr/>
            <p:nvPr/>
          </p:nvSpPr>
          <p:spPr>
            <a:xfrm>
              <a:off x="8017665" y="1362682"/>
              <a:ext cx="2591264" cy="897563"/>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a:t>IV. yarıyılın sonunda tezinizi teslim aşamasına geldiniz mi?</a:t>
              </a:r>
            </a:p>
          </p:txBody>
        </p:sp>
        <p:cxnSp>
          <p:nvCxnSpPr>
            <p:cNvPr id="50" name="Düz Ok Bağlayıcısı 49"/>
            <p:cNvCxnSpPr/>
            <p:nvPr/>
          </p:nvCxnSpPr>
          <p:spPr>
            <a:xfrm flipH="1">
              <a:off x="7641319" y="2032837"/>
              <a:ext cx="953618" cy="3634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Düz Ok Bağlayıcısı 50"/>
            <p:cNvCxnSpPr>
              <a:cxnSpLocks/>
            </p:cNvCxnSpPr>
            <p:nvPr/>
          </p:nvCxnSpPr>
          <p:spPr>
            <a:xfrm>
              <a:off x="9940953" y="2080022"/>
              <a:ext cx="915487" cy="3275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2" name="Metin kutusu 51"/>
            <p:cNvSpPr txBox="1"/>
            <p:nvPr/>
          </p:nvSpPr>
          <p:spPr>
            <a:xfrm>
              <a:off x="6728872" y="3043295"/>
              <a:ext cx="5441111" cy="2369596"/>
            </a:xfrm>
            <a:prstGeom prst="rect">
              <a:avLst/>
            </a:prstGeom>
            <a:solidFill>
              <a:schemeClr val="accent1">
                <a:lumMod val="40000"/>
                <a:lumOff val="60000"/>
              </a:schemeClr>
            </a:solidFill>
            <a:ln>
              <a:solidFill>
                <a:schemeClr val="accent1"/>
              </a:solidFill>
            </a:ln>
          </p:spPr>
          <p:txBody>
            <a:bodyPr wrap="square" rtlCol="0">
              <a:spAutoFit/>
            </a:bodyPr>
            <a:lstStyle/>
            <a:p>
              <a:r>
                <a:rPr lang="tr-TR" sz="1200" dirty="0"/>
                <a:t>Tezinizi danışmanınıza teslim edin.</a:t>
              </a:r>
            </a:p>
            <a:p>
              <a:r>
                <a:rPr lang="tr-TR" sz="1200" dirty="0"/>
                <a:t>Danışmanınız; </a:t>
              </a:r>
            </a:p>
            <a:p>
              <a:pPr marL="228600" indent="-228600">
                <a:buAutoNum type="arabicParenR"/>
              </a:pPr>
              <a:r>
                <a:rPr lang="tr-TR" sz="1100" dirty="0"/>
                <a:t>Tezinizi intihal programından geçirir.</a:t>
              </a:r>
            </a:p>
            <a:p>
              <a:pPr marL="228600" indent="-228600">
                <a:buAutoNum type="arabicParenR"/>
              </a:pPr>
              <a:r>
                <a:rPr lang="tr-TR" sz="1100" dirty="0"/>
                <a:t>Tezinizin yazım kurallarına uygunluğunu denetler. </a:t>
              </a:r>
            </a:p>
            <a:p>
              <a:pPr algn="just"/>
              <a:endParaRPr lang="tr-TR" sz="1200" dirty="0"/>
            </a:p>
            <a:p>
              <a:pPr algn="just"/>
              <a:r>
                <a:rPr lang="tr-TR" sz="1200" dirty="0"/>
                <a:t>Teziniz bu kontrollerden başarıyla geçerse, danışmanınızla birlikte tez jürisi oluşturun ve tez savunma tarihi belirleyin. Ardından sınav tarihinden </a:t>
              </a:r>
              <a:r>
                <a:rPr lang="tr-TR" sz="1200" u="sng" dirty="0"/>
                <a:t>en az</a:t>
              </a:r>
              <a:r>
                <a:rPr lang="tr-TR" sz="1200" dirty="0"/>
                <a:t> 2 (iki) hafta önce aşağıda yer alan belgeleri danışmanınıza imzalatarak Anabilim Dalı Başkanlığı üzerinden SBE Yönetim Kurulu’na sunun:</a:t>
              </a:r>
            </a:p>
            <a:p>
              <a:pPr algn="just"/>
              <a:endParaRPr lang="tr-TR" sz="1200" dirty="0"/>
            </a:p>
            <a:p>
              <a:pPr marL="228600" indent="-228600">
                <a:buAutoNum type="arabicParenR"/>
              </a:pPr>
              <a:r>
                <a:rPr lang="tr-TR" sz="1100" dirty="0"/>
                <a:t>Tezinizin basılı 1 (bir) nüshası </a:t>
              </a:r>
            </a:p>
            <a:p>
              <a:pPr marL="228600" indent="-228600">
                <a:buAutoNum type="arabicParenR"/>
              </a:pPr>
              <a:r>
                <a:rPr lang="tr-TR" sz="1100" dirty="0">
                  <a:hlinkClick r:id="rId4"/>
                </a:rPr>
                <a:t>Lisansüstü Tez Savunma Sınavı Jüri Öneri Formu</a:t>
              </a:r>
              <a:endParaRPr lang="tr-TR" sz="1100" dirty="0"/>
            </a:p>
            <a:p>
              <a:pPr marL="228600" indent="-228600">
                <a:buFontTx/>
                <a:buAutoNum type="arabicParenR"/>
              </a:pPr>
              <a:r>
                <a:rPr lang="tr-TR" sz="1100" dirty="0"/>
                <a:t>Tez İntihal Raporu  ve </a:t>
              </a:r>
              <a:r>
                <a:rPr lang="tr-TR" sz="1100" dirty="0" err="1"/>
                <a:t>Turnitin</a:t>
              </a:r>
              <a:r>
                <a:rPr lang="tr-TR" sz="1100" dirty="0"/>
                <a:t> çıktısı</a:t>
              </a:r>
            </a:p>
            <a:p>
              <a:pPr marL="228600" indent="-228600">
                <a:buAutoNum type="arabicParenR"/>
              </a:pPr>
              <a:r>
                <a:rPr lang="tr-TR" sz="1100" dirty="0">
                  <a:hlinkClick r:id="rId4"/>
                </a:rPr>
                <a:t>Tez Çalışmasının Yazım Kurallarına Uygunluğu Formu</a:t>
              </a:r>
              <a:endParaRPr lang="tr-TR" sz="1100" dirty="0"/>
            </a:p>
          </p:txBody>
        </p:sp>
        <p:cxnSp>
          <p:nvCxnSpPr>
            <p:cNvPr id="62" name="Düz Ok Bağlayıcısı 61"/>
            <p:cNvCxnSpPr>
              <a:cxnSpLocks/>
            </p:cNvCxnSpPr>
            <p:nvPr/>
          </p:nvCxnSpPr>
          <p:spPr>
            <a:xfrm>
              <a:off x="7589275" y="2766199"/>
              <a:ext cx="0" cy="1958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2" name="Dirsek Bağlayıcısı 71"/>
            <p:cNvCxnSpPr>
              <a:stCxn id="55" idx="3"/>
              <a:endCxn id="41" idx="3"/>
            </p:cNvCxnSpPr>
            <p:nvPr/>
          </p:nvCxnSpPr>
          <p:spPr>
            <a:xfrm flipV="1">
              <a:off x="11221591" y="736851"/>
              <a:ext cx="601976" cy="1746600"/>
            </a:xfrm>
            <a:prstGeom prst="bentConnector3">
              <a:avLst>
                <a:gd name="adj1" fmla="val 135662"/>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43" name="Düz Ok Bağlayıcısı 42"/>
          <p:cNvCxnSpPr>
            <a:cxnSpLocks/>
          </p:cNvCxnSpPr>
          <p:nvPr/>
        </p:nvCxnSpPr>
        <p:spPr>
          <a:xfrm>
            <a:off x="9065320" y="1028055"/>
            <a:ext cx="11082" cy="1998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8" name="Metin kutusu 57">
            <a:extLst>
              <a:ext uri="{FF2B5EF4-FFF2-40B4-BE49-F238E27FC236}">
                <a16:creationId xmlns:a16="http://schemas.microsoft.com/office/drawing/2014/main" id="{608C7DF4-648D-4CD9-BAEA-8BA06D22C189}"/>
              </a:ext>
            </a:extLst>
          </p:cNvPr>
          <p:cNvSpPr txBox="1"/>
          <p:nvPr/>
        </p:nvSpPr>
        <p:spPr>
          <a:xfrm>
            <a:off x="6273515" y="5793219"/>
            <a:ext cx="5793970" cy="954107"/>
          </a:xfrm>
          <a:prstGeom prst="rect">
            <a:avLst/>
          </a:prstGeom>
          <a:solidFill>
            <a:schemeClr val="accent1">
              <a:lumMod val="40000"/>
              <a:lumOff val="60000"/>
            </a:schemeClr>
          </a:solidFill>
          <a:ln>
            <a:solidFill>
              <a:schemeClr val="accent1"/>
            </a:solidFill>
          </a:ln>
        </p:spPr>
        <p:txBody>
          <a:bodyPr wrap="square" rtlCol="0">
            <a:spAutoFit/>
          </a:bodyPr>
          <a:lstStyle/>
          <a:p>
            <a:r>
              <a:rPr lang="tr-TR" sz="1200" dirty="0"/>
              <a:t>Teziniz SBE Yönetim Kurulu tarafından onaylanırsa; </a:t>
            </a:r>
          </a:p>
          <a:p>
            <a:pPr marL="228600" indent="-228600">
              <a:buAutoNum type="arabicParenR"/>
            </a:pPr>
            <a:r>
              <a:rPr lang="tr-TR" sz="1100" dirty="0"/>
              <a:t>Tezinizin basılı ve/veya dijital nüshasını asıl ve yedek jüri üyelerine iletin</a:t>
            </a:r>
            <a:r>
              <a:rPr lang="tr-TR" sz="1100" dirty="0" smtClean="0"/>
              <a:t>.</a:t>
            </a:r>
          </a:p>
          <a:p>
            <a:pPr marL="228600" indent="-228600">
              <a:buAutoNum type="arabicParenR"/>
            </a:pPr>
            <a:r>
              <a:rPr lang="tr-TR" sz="1100" dirty="0" smtClean="0">
                <a:solidFill>
                  <a:srgbClr val="FF0000"/>
                </a:solidFill>
              </a:rPr>
              <a:t>Tez savunması, </a:t>
            </a:r>
            <a:r>
              <a:rPr lang="tr-TR" sz="1100" dirty="0">
                <a:solidFill>
                  <a:srgbClr val="FF0000"/>
                </a:solidFill>
              </a:rPr>
              <a:t>dinleyicilerin katılımına açık olarak yapılır. </a:t>
            </a:r>
            <a:r>
              <a:rPr lang="tr-TR" sz="1100" dirty="0">
                <a:solidFill>
                  <a:srgbClr val="FF0000"/>
                </a:solidFill>
                <a:latin typeface="Calibri" panose="020F0502020204030204" pitchFamily="34" charset="0"/>
              </a:rPr>
              <a:t>Sözlü sınavın tarihi ve yeri hakkında bilgilerin Bölüm tarafından duyurusunun yapılması için ilgili bölüm elemanını bilgilendirin. </a:t>
            </a:r>
            <a:endParaRPr lang="tr-TR" sz="1100" dirty="0">
              <a:solidFill>
                <a:srgbClr val="FF0000"/>
              </a:solidFill>
            </a:endParaRPr>
          </a:p>
          <a:p>
            <a:pPr marL="228600" indent="-228600">
              <a:buAutoNum type="arabicParenR"/>
            </a:pPr>
            <a:r>
              <a:rPr lang="tr-TR" sz="1100" dirty="0"/>
              <a:t>En çok 30 (otuz) gün içinde tez savunmasına girin.</a:t>
            </a:r>
          </a:p>
        </p:txBody>
      </p:sp>
      <p:sp>
        <p:nvSpPr>
          <p:cNvPr id="60" name="Metin kutusu 59">
            <a:extLst>
              <a:ext uri="{FF2B5EF4-FFF2-40B4-BE49-F238E27FC236}">
                <a16:creationId xmlns:a16="http://schemas.microsoft.com/office/drawing/2014/main" id="{48B8F9A3-FA6C-4F35-B76E-11B6C7E36D90}"/>
              </a:ext>
            </a:extLst>
          </p:cNvPr>
          <p:cNvSpPr txBox="1"/>
          <p:nvPr/>
        </p:nvSpPr>
        <p:spPr>
          <a:xfrm>
            <a:off x="6425738" y="230247"/>
            <a:ext cx="5230111" cy="646331"/>
          </a:xfrm>
          <a:prstGeom prst="rect">
            <a:avLst/>
          </a:prstGeom>
          <a:solidFill>
            <a:schemeClr val="accent1">
              <a:lumMod val="20000"/>
              <a:lumOff val="8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tr-TR" sz="1200" b="1" dirty="0"/>
              <a:t>III. ve IV. yarıyıl: Tez aşaması </a:t>
            </a:r>
            <a:r>
              <a:rPr lang="tr-TR" sz="1200" dirty="0"/>
              <a:t>(30 AKTS + 30 AKTS)</a:t>
            </a:r>
            <a:endParaRPr lang="tr-TR" sz="1200" b="1" dirty="0"/>
          </a:p>
          <a:p>
            <a:pPr marL="92075" indent="-92075">
              <a:buFont typeface="Arial" panose="020B0604020202020204" pitchFamily="34" charset="0"/>
              <a:buChar char="•"/>
            </a:pPr>
            <a:r>
              <a:rPr lang="tr-TR" sz="1200" u="sng" dirty="0">
                <a:hlinkClick r:id="rId3"/>
              </a:rPr>
              <a:t>YÜKSEK LİSANS UZMANLIK ALAN I-II</a:t>
            </a:r>
            <a:r>
              <a:rPr lang="tr-TR" sz="1200" dirty="0"/>
              <a:t> ve </a:t>
            </a:r>
            <a:r>
              <a:rPr lang="tr-TR" sz="1200" u="sng" dirty="0">
                <a:hlinkClick r:id="rId3"/>
              </a:rPr>
              <a:t>TEZ DANIŞMANLIĞI III-IV</a:t>
            </a:r>
            <a:r>
              <a:rPr lang="tr-TR" sz="1200" dirty="0"/>
              <a:t> derslerini almalısınız. Bu dersleri mezun olana kadar her dönem seçmeniz gerekir.</a:t>
            </a:r>
          </a:p>
        </p:txBody>
      </p:sp>
      <p:cxnSp>
        <p:nvCxnSpPr>
          <p:cNvPr id="87" name="Dirsek Bağlayıcısı 58">
            <a:extLst>
              <a:ext uri="{FF2B5EF4-FFF2-40B4-BE49-F238E27FC236}">
                <a16:creationId xmlns:a16="http://schemas.microsoft.com/office/drawing/2014/main" id="{914B1EE6-DF62-412B-ABAB-C87867F22B49}"/>
              </a:ext>
            </a:extLst>
          </p:cNvPr>
          <p:cNvCxnSpPr>
            <a:cxnSpLocks/>
            <a:stCxn id="8" idx="3"/>
            <a:endCxn id="56" idx="3"/>
          </p:cNvCxnSpPr>
          <p:nvPr/>
        </p:nvCxnSpPr>
        <p:spPr>
          <a:xfrm flipV="1">
            <a:off x="4715637" y="979469"/>
            <a:ext cx="915575" cy="2184361"/>
          </a:xfrm>
          <a:prstGeom prst="bentConnector3">
            <a:avLst>
              <a:gd name="adj1" fmla="val 124968"/>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4" name="Düz Ok Bağlayıcısı 103">
            <a:extLst>
              <a:ext uri="{FF2B5EF4-FFF2-40B4-BE49-F238E27FC236}">
                <a16:creationId xmlns:a16="http://schemas.microsoft.com/office/drawing/2014/main" id="{31CE04B9-64D0-4131-ACED-3E07E8EBC3C4}"/>
              </a:ext>
            </a:extLst>
          </p:cNvPr>
          <p:cNvCxnSpPr>
            <a:cxnSpLocks/>
          </p:cNvCxnSpPr>
          <p:nvPr/>
        </p:nvCxnSpPr>
        <p:spPr>
          <a:xfrm>
            <a:off x="2927705" y="1874760"/>
            <a:ext cx="0" cy="2065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6" name="Düz Ok Bağlayıcısı 105">
            <a:extLst>
              <a:ext uri="{FF2B5EF4-FFF2-40B4-BE49-F238E27FC236}">
                <a16:creationId xmlns:a16="http://schemas.microsoft.com/office/drawing/2014/main" id="{F0619665-CE78-4249-947B-7A3635177D98}"/>
              </a:ext>
            </a:extLst>
          </p:cNvPr>
          <p:cNvCxnSpPr>
            <a:cxnSpLocks/>
          </p:cNvCxnSpPr>
          <p:nvPr/>
        </p:nvCxnSpPr>
        <p:spPr>
          <a:xfrm>
            <a:off x="9085109" y="5647261"/>
            <a:ext cx="8708" cy="1784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1" name="Düz Ok Bağlayıcısı 110">
            <a:extLst>
              <a:ext uri="{FF2B5EF4-FFF2-40B4-BE49-F238E27FC236}">
                <a16:creationId xmlns:a16="http://schemas.microsoft.com/office/drawing/2014/main" id="{8E5D37D6-35B0-404E-BDF2-4DC9C2FBEAE8}"/>
              </a:ext>
            </a:extLst>
          </p:cNvPr>
          <p:cNvCxnSpPr>
            <a:cxnSpLocks/>
          </p:cNvCxnSpPr>
          <p:nvPr/>
        </p:nvCxnSpPr>
        <p:spPr>
          <a:xfrm>
            <a:off x="1568282" y="3875813"/>
            <a:ext cx="0" cy="1744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3" name="Metin kutusu 112">
            <a:extLst>
              <a:ext uri="{FF2B5EF4-FFF2-40B4-BE49-F238E27FC236}">
                <a16:creationId xmlns:a16="http://schemas.microsoft.com/office/drawing/2014/main" id="{858C321F-3AC2-4450-AAF9-A0FEDCF9381B}"/>
              </a:ext>
            </a:extLst>
          </p:cNvPr>
          <p:cNvSpPr txBox="1"/>
          <p:nvPr/>
        </p:nvSpPr>
        <p:spPr>
          <a:xfrm>
            <a:off x="11576059" y="1187483"/>
            <a:ext cx="369332" cy="1076283"/>
          </a:xfrm>
          <a:prstGeom prst="rect">
            <a:avLst/>
          </a:prstGeom>
          <a:noFill/>
          <a:ln>
            <a:noFill/>
          </a:ln>
        </p:spPr>
        <p:txBody>
          <a:bodyPr vert="vert270" wrap="square" rtlCol="0">
            <a:spAutoFit/>
          </a:bodyPr>
          <a:lstStyle/>
          <a:p>
            <a:pPr algn="ctr"/>
            <a:r>
              <a:rPr lang="tr-TR" sz="1200" dirty="0"/>
              <a:t>v. ve </a:t>
            </a:r>
            <a:r>
              <a:rPr lang="tr-TR" sz="1200" dirty="0" err="1"/>
              <a:t>vı</a:t>
            </a:r>
            <a:r>
              <a:rPr lang="tr-TR" sz="1200" dirty="0"/>
              <a:t>. yarıyıl</a:t>
            </a:r>
          </a:p>
        </p:txBody>
      </p:sp>
      <p:sp>
        <p:nvSpPr>
          <p:cNvPr id="4" name="Dikdörtgen 3"/>
          <p:cNvSpPr/>
          <p:nvPr/>
        </p:nvSpPr>
        <p:spPr>
          <a:xfrm>
            <a:off x="9722773" y="2684770"/>
            <a:ext cx="2142450" cy="338554"/>
          </a:xfrm>
          <a:prstGeom prst="rect">
            <a:avLst/>
          </a:prstGeom>
        </p:spPr>
        <p:txBody>
          <a:bodyPr wrap="square">
            <a:spAutoFit/>
          </a:bodyPr>
          <a:lstStyle/>
          <a:p>
            <a:pPr algn="ctr"/>
            <a:r>
              <a:rPr lang="tr-TR" sz="800" dirty="0">
                <a:solidFill>
                  <a:srgbClr val="FF0000"/>
                </a:solidFill>
              </a:rPr>
              <a:t>Yüksek lisans programını (ders + tez aşaması) en fazla 6 (altı) yarıyılda tamamlamalısınız!</a:t>
            </a:r>
          </a:p>
        </p:txBody>
      </p:sp>
      <p:cxnSp>
        <p:nvCxnSpPr>
          <p:cNvPr id="46" name="Düz Ok Bağlayıcısı 45"/>
          <p:cNvCxnSpPr/>
          <p:nvPr/>
        </p:nvCxnSpPr>
        <p:spPr>
          <a:xfrm>
            <a:off x="3471388" y="2726029"/>
            <a:ext cx="653968" cy="2404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5" name="Metin kutusu 54"/>
          <p:cNvSpPr txBox="1"/>
          <p:nvPr/>
        </p:nvSpPr>
        <p:spPr>
          <a:xfrm>
            <a:off x="10527305" y="2368323"/>
            <a:ext cx="570064" cy="276999"/>
          </a:xfrm>
          <a:prstGeom prst="rect">
            <a:avLst/>
          </a:prstGeom>
          <a:noFill/>
          <a:ln>
            <a:solidFill>
              <a:schemeClr val="accent1"/>
            </a:solidFill>
          </a:ln>
        </p:spPr>
        <p:txBody>
          <a:bodyPr wrap="square" rtlCol="0">
            <a:spAutoFit/>
          </a:bodyPr>
          <a:lstStyle/>
          <a:p>
            <a:pPr algn="ctr"/>
            <a:r>
              <a:rPr lang="tr-TR" sz="1200" dirty="0"/>
              <a:t>Hayır</a:t>
            </a:r>
          </a:p>
        </p:txBody>
      </p:sp>
      <p:sp>
        <p:nvSpPr>
          <p:cNvPr id="35" name="Dikdörtgen 34"/>
          <p:cNvSpPr/>
          <p:nvPr/>
        </p:nvSpPr>
        <p:spPr>
          <a:xfrm>
            <a:off x="4715638" y="3159932"/>
            <a:ext cx="1356316" cy="461665"/>
          </a:xfrm>
          <a:prstGeom prst="rect">
            <a:avLst/>
          </a:prstGeom>
        </p:spPr>
        <p:txBody>
          <a:bodyPr wrap="square">
            <a:spAutoFit/>
          </a:bodyPr>
          <a:lstStyle/>
          <a:p>
            <a:r>
              <a:rPr lang="tr-TR" sz="800" dirty="0">
                <a:solidFill>
                  <a:srgbClr val="FF0000"/>
                </a:solidFill>
                <a:ea typeface="Microsoft Sans Serif" panose="020B0604020202020204" pitchFamily="34" charset="0"/>
              </a:rPr>
              <a:t>E</a:t>
            </a:r>
            <a:r>
              <a:rPr lang="tr-TR" sz="800" dirty="0">
                <a:solidFill>
                  <a:srgbClr val="FF0000"/>
                </a:solidFill>
                <a:effectLst/>
                <a:ea typeface="Microsoft Sans Serif" panose="020B0604020202020204" pitchFamily="34" charset="0"/>
              </a:rPr>
              <a:t>n geç </a:t>
            </a:r>
            <a:r>
              <a:rPr lang="tr-TR" sz="800" dirty="0">
                <a:solidFill>
                  <a:srgbClr val="FF0000"/>
                </a:solidFill>
                <a:ea typeface="Microsoft Sans Serif" panose="020B0604020202020204" pitchFamily="34" charset="0"/>
              </a:rPr>
              <a:t>I</a:t>
            </a:r>
            <a:r>
              <a:rPr lang="tr-TR" sz="800" dirty="0">
                <a:solidFill>
                  <a:srgbClr val="FF0000"/>
                </a:solidFill>
                <a:effectLst/>
                <a:ea typeface="Microsoft Sans Serif" panose="020B0604020202020204" pitchFamily="34" charset="0"/>
              </a:rPr>
              <a:t>V. yarıyıl sonunda derslerinizi tamamlamalısınız.</a:t>
            </a:r>
            <a:endParaRPr lang="tr-TR" sz="800" dirty="0">
              <a:solidFill>
                <a:srgbClr val="FF0000"/>
              </a:solidFill>
            </a:endParaRPr>
          </a:p>
        </p:txBody>
      </p:sp>
      <p:sp>
        <p:nvSpPr>
          <p:cNvPr id="74" name="Metin kutusu 73"/>
          <p:cNvSpPr txBox="1"/>
          <p:nvPr/>
        </p:nvSpPr>
        <p:spPr>
          <a:xfrm>
            <a:off x="6933555" y="2457493"/>
            <a:ext cx="570064" cy="276999"/>
          </a:xfrm>
          <a:prstGeom prst="rect">
            <a:avLst/>
          </a:prstGeom>
          <a:noFill/>
          <a:ln>
            <a:solidFill>
              <a:schemeClr val="accent1"/>
            </a:solidFill>
          </a:ln>
        </p:spPr>
        <p:txBody>
          <a:bodyPr wrap="square" rtlCol="0">
            <a:spAutoFit/>
          </a:bodyPr>
          <a:lstStyle/>
          <a:p>
            <a:pPr algn="ctr"/>
            <a:r>
              <a:rPr lang="tr-TR" sz="1200" dirty="0"/>
              <a:t>Evet</a:t>
            </a:r>
          </a:p>
        </p:txBody>
      </p:sp>
      <p:sp>
        <p:nvSpPr>
          <p:cNvPr id="77" name="Metin kutusu 76"/>
          <p:cNvSpPr txBox="1"/>
          <p:nvPr/>
        </p:nvSpPr>
        <p:spPr>
          <a:xfrm>
            <a:off x="3928092" y="3737314"/>
            <a:ext cx="787546" cy="276999"/>
          </a:xfrm>
          <a:prstGeom prst="rect">
            <a:avLst/>
          </a:prstGeom>
          <a:noFill/>
          <a:ln>
            <a:solidFill>
              <a:schemeClr val="accent1"/>
            </a:solidFill>
          </a:ln>
        </p:spPr>
        <p:txBody>
          <a:bodyPr wrap="square" rtlCol="0">
            <a:spAutoFit/>
          </a:bodyPr>
          <a:lstStyle/>
          <a:p>
            <a:pPr algn="ctr"/>
            <a:r>
              <a:rPr lang="tr-TR" sz="1200" dirty="0"/>
              <a:t>Hayır</a:t>
            </a:r>
          </a:p>
        </p:txBody>
      </p:sp>
      <p:cxnSp>
        <p:nvCxnSpPr>
          <p:cNvPr id="78" name="Düz Ok Bağlayıcısı 77">
            <a:extLst>
              <a:ext uri="{FF2B5EF4-FFF2-40B4-BE49-F238E27FC236}">
                <a16:creationId xmlns:a16="http://schemas.microsoft.com/office/drawing/2014/main" id="{8E5D37D6-35B0-404E-BDF2-4DC9C2FBEAE8}"/>
              </a:ext>
            </a:extLst>
          </p:cNvPr>
          <p:cNvCxnSpPr>
            <a:cxnSpLocks/>
          </p:cNvCxnSpPr>
          <p:nvPr/>
        </p:nvCxnSpPr>
        <p:spPr>
          <a:xfrm>
            <a:off x="2901142" y="3757353"/>
            <a:ext cx="929306" cy="1184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6" name="Dikdörtgen 65"/>
          <p:cNvSpPr/>
          <p:nvPr/>
        </p:nvSpPr>
        <p:spPr>
          <a:xfrm>
            <a:off x="3106742" y="4000188"/>
            <a:ext cx="2583211" cy="338554"/>
          </a:xfrm>
          <a:prstGeom prst="rect">
            <a:avLst/>
          </a:prstGeom>
        </p:spPr>
        <p:txBody>
          <a:bodyPr wrap="square">
            <a:spAutoFit/>
          </a:bodyPr>
          <a:lstStyle/>
          <a:p>
            <a:pPr algn="ctr"/>
            <a:r>
              <a:rPr lang="tr-TR" sz="800" dirty="0">
                <a:solidFill>
                  <a:srgbClr val="FF0000"/>
                </a:solidFill>
              </a:rPr>
              <a:t>En geç II. yarıyıl sonuna kadar önce danışmanınıza ve onaylanması halinde SBE Yönetim Kuruluna sunmalısınız.</a:t>
            </a:r>
          </a:p>
        </p:txBody>
      </p:sp>
      <p:sp>
        <p:nvSpPr>
          <p:cNvPr id="84" name="Metin kutusu 83"/>
          <p:cNvSpPr txBox="1"/>
          <p:nvPr/>
        </p:nvSpPr>
        <p:spPr>
          <a:xfrm>
            <a:off x="1174509" y="4063302"/>
            <a:ext cx="787546" cy="276999"/>
          </a:xfrm>
          <a:prstGeom prst="rect">
            <a:avLst/>
          </a:prstGeom>
          <a:noFill/>
          <a:ln>
            <a:solidFill>
              <a:schemeClr val="accent1"/>
            </a:solidFill>
          </a:ln>
        </p:spPr>
        <p:txBody>
          <a:bodyPr wrap="square" rtlCol="0">
            <a:spAutoFit/>
          </a:bodyPr>
          <a:lstStyle/>
          <a:p>
            <a:pPr algn="ctr"/>
            <a:r>
              <a:rPr lang="tr-TR" sz="1200" dirty="0"/>
              <a:t>Evet</a:t>
            </a:r>
          </a:p>
        </p:txBody>
      </p:sp>
      <p:cxnSp>
        <p:nvCxnSpPr>
          <p:cNvPr id="85" name="Düz Ok Bağlayıcısı 84">
            <a:extLst>
              <a:ext uri="{FF2B5EF4-FFF2-40B4-BE49-F238E27FC236}">
                <a16:creationId xmlns:a16="http://schemas.microsoft.com/office/drawing/2014/main" id="{8E5D37D6-35B0-404E-BDF2-4DC9C2FBEAE8}"/>
              </a:ext>
            </a:extLst>
          </p:cNvPr>
          <p:cNvCxnSpPr>
            <a:cxnSpLocks/>
          </p:cNvCxnSpPr>
          <p:nvPr/>
        </p:nvCxnSpPr>
        <p:spPr>
          <a:xfrm>
            <a:off x="1568282" y="4384247"/>
            <a:ext cx="0" cy="1744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0718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 name="Düz Ok Bağlayıcısı 23"/>
          <p:cNvCxnSpPr/>
          <p:nvPr/>
        </p:nvCxnSpPr>
        <p:spPr>
          <a:xfrm>
            <a:off x="6353759" y="2418779"/>
            <a:ext cx="0" cy="3052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41" name="Grup 40"/>
          <p:cNvGrpSpPr/>
          <p:nvPr/>
        </p:nvGrpSpPr>
        <p:grpSpPr>
          <a:xfrm>
            <a:off x="494045" y="399021"/>
            <a:ext cx="10709387" cy="4631097"/>
            <a:chOff x="597213" y="688167"/>
            <a:chExt cx="9547919" cy="4285130"/>
          </a:xfrm>
        </p:grpSpPr>
        <p:sp>
          <p:nvSpPr>
            <p:cNvPr id="2" name="Dikdörtgen 1"/>
            <p:cNvSpPr/>
            <p:nvPr/>
          </p:nvSpPr>
          <p:spPr>
            <a:xfrm>
              <a:off x="5254254" y="688167"/>
              <a:ext cx="980995" cy="276999"/>
            </a:xfrm>
            <a:prstGeom prst="rect">
              <a:avLst/>
            </a:prstGeom>
            <a:solidFill>
              <a:schemeClr val="accent1">
                <a:lumMod val="40000"/>
                <a:lumOff val="60000"/>
              </a:schemeClr>
            </a:solidFill>
            <a:ln>
              <a:solidFill>
                <a:schemeClr val="accent1"/>
              </a:solidFill>
            </a:ln>
          </p:spPr>
          <p:txBody>
            <a:bodyPr wrap="none">
              <a:spAutoFit/>
            </a:bodyPr>
            <a:lstStyle/>
            <a:p>
              <a:pPr algn="ctr"/>
              <a:r>
                <a:rPr lang="tr-TR" sz="1200" b="1" dirty="0"/>
                <a:t>Tez savunması</a:t>
              </a:r>
            </a:p>
          </p:txBody>
        </p:sp>
        <p:sp>
          <p:nvSpPr>
            <p:cNvPr id="6" name="Akış Çizelgesi: Karar 5"/>
            <p:cNvSpPr/>
            <p:nvPr/>
          </p:nvSpPr>
          <p:spPr>
            <a:xfrm>
              <a:off x="1426008" y="1732984"/>
              <a:ext cx="2202288" cy="76915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a:t>Teziniz kabul edilirse</a:t>
              </a:r>
            </a:p>
          </p:txBody>
        </p:sp>
        <p:sp>
          <p:nvSpPr>
            <p:cNvPr id="7" name="Akış Çizelgesi: Karar 6"/>
            <p:cNvSpPr/>
            <p:nvPr/>
          </p:nvSpPr>
          <p:spPr>
            <a:xfrm>
              <a:off x="4728001" y="1747799"/>
              <a:ext cx="2202288" cy="76915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a:t>Tezinize düzeltme verilirse</a:t>
              </a:r>
            </a:p>
          </p:txBody>
        </p:sp>
        <p:sp>
          <p:nvSpPr>
            <p:cNvPr id="8" name="Akış Çizelgesi: Karar 7"/>
            <p:cNvSpPr/>
            <p:nvPr/>
          </p:nvSpPr>
          <p:spPr>
            <a:xfrm>
              <a:off x="7885211" y="1732984"/>
              <a:ext cx="2202288" cy="76915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a:t>Teziniz reddedilirse</a:t>
              </a:r>
            </a:p>
          </p:txBody>
        </p:sp>
        <p:sp>
          <p:nvSpPr>
            <p:cNvPr id="9" name="Metin kutusu 8"/>
            <p:cNvSpPr txBox="1"/>
            <p:nvPr/>
          </p:nvSpPr>
          <p:spPr>
            <a:xfrm>
              <a:off x="597213" y="2883663"/>
              <a:ext cx="3734050" cy="1067940"/>
            </a:xfrm>
            <a:prstGeom prst="rect">
              <a:avLst/>
            </a:prstGeom>
            <a:solidFill>
              <a:schemeClr val="accent1">
                <a:lumMod val="40000"/>
                <a:lumOff val="60000"/>
              </a:schemeClr>
            </a:solidFill>
            <a:ln>
              <a:solidFill>
                <a:schemeClr val="accent1"/>
              </a:solidFill>
            </a:ln>
          </p:spPr>
          <p:txBody>
            <a:bodyPr wrap="square" rtlCol="0">
              <a:spAutoFit/>
            </a:bodyPr>
            <a:lstStyle/>
            <a:p>
              <a:r>
                <a:rPr lang="tr-TR" sz="1200" dirty="0"/>
                <a:t>Jüri üyelerine imzalatılacak belgeler:</a:t>
              </a:r>
            </a:p>
            <a:p>
              <a:pPr marL="228600" indent="-228600">
                <a:buAutoNum type="arabicParenR"/>
              </a:pPr>
              <a:r>
                <a:rPr lang="tr-TR" sz="1100" dirty="0"/>
                <a:t>Tez onay sayfası</a:t>
              </a:r>
            </a:p>
            <a:p>
              <a:pPr marL="228600" indent="-228600">
                <a:buAutoNum type="arabicParenR"/>
              </a:pPr>
              <a:r>
                <a:rPr lang="tr-TR" sz="1100" dirty="0">
                  <a:hlinkClick r:id="rId2"/>
                </a:rPr>
                <a:t>Lisansüstü Tez Jürisi Kişisel Değerlendirme Raporu</a:t>
              </a:r>
              <a:endParaRPr lang="tr-TR" sz="1100" dirty="0"/>
            </a:p>
            <a:p>
              <a:pPr marL="228600" indent="-228600">
                <a:buAutoNum type="arabicParenR"/>
              </a:pPr>
              <a:endParaRPr lang="tr-TR" sz="1100" dirty="0"/>
            </a:p>
            <a:p>
              <a:r>
                <a:rPr lang="tr-TR" sz="1200" dirty="0"/>
                <a:t>Ek olarak yalnızca Danışmanınıza imzalatılacak belge:</a:t>
              </a:r>
            </a:p>
            <a:p>
              <a:r>
                <a:rPr lang="tr-TR" sz="1100" dirty="0"/>
                <a:t>1) </a:t>
              </a:r>
              <a:r>
                <a:rPr lang="tr-TR" sz="1100" dirty="0">
                  <a:hlinkClick r:id="rId2"/>
                </a:rPr>
                <a:t>Lisansüstü Tez Savunma Sınavı Ortak Raporu</a:t>
              </a:r>
              <a:endParaRPr lang="tr-TR" sz="1100" dirty="0"/>
            </a:p>
          </p:txBody>
        </p:sp>
        <p:sp>
          <p:nvSpPr>
            <p:cNvPr id="17" name="Metin kutusu 16"/>
            <p:cNvSpPr txBox="1"/>
            <p:nvPr/>
          </p:nvSpPr>
          <p:spPr>
            <a:xfrm>
              <a:off x="4858555" y="2934068"/>
              <a:ext cx="2054181" cy="427176"/>
            </a:xfrm>
            <a:prstGeom prst="rect">
              <a:avLst/>
            </a:prstGeom>
            <a:solidFill>
              <a:schemeClr val="accent1">
                <a:lumMod val="40000"/>
                <a:lumOff val="60000"/>
              </a:schemeClr>
            </a:solidFill>
            <a:ln>
              <a:solidFill>
                <a:schemeClr val="accent1"/>
              </a:solidFill>
            </a:ln>
          </p:spPr>
          <p:txBody>
            <a:bodyPr wrap="square" rtlCol="0">
              <a:spAutoFit/>
            </a:bodyPr>
            <a:lstStyle/>
            <a:p>
              <a:pPr algn="ctr"/>
              <a:r>
                <a:rPr lang="tr-TR" sz="1200" dirty="0"/>
                <a:t>En geç 3 (üç) ay içerisinde yeniden tez savunmasına girin.</a:t>
              </a:r>
            </a:p>
          </p:txBody>
        </p:sp>
        <p:sp>
          <p:nvSpPr>
            <p:cNvPr id="19" name="Akış Çizelgesi: Karar 18"/>
            <p:cNvSpPr/>
            <p:nvPr/>
          </p:nvSpPr>
          <p:spPr>
            <a:xfrm>
              <a:off x="4699750" y="4099693"/>
              <a:ext cx="2258788" cy="87360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a:t>Teziniz kabul edilirse</a:t>
              </a:r>
            </a:p>
          </p:txBody>
        </p:sp>
        <p:sp>
          <p:nvSpPr>
            <p:cNvPr id="20" name="Akış Çizelgesi: Karar 19"/>
            <p:cNvSpPr/>
            <p:nvPr/>
          </p:nvSpPr>
          <p:spPr>
            <a:xfrm>
              <a:off x="7861546" y="3241449"/>
              <a:ext cx="2283586" cy="898608"/>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200" dirty="0"/>
                <a:t>SBE ile ilişiğiniz kesilir.</a:t>
              </a:r>
            </a:p>
          </p:txBody>
        </p:sp>
        <p:cxnSp>
          <p:nvCxnSpPr>
            <p:cNvPr id="23" name="Düz Ok Bağlayıcısı 22"/>
            <p:cNvCxnSpPr/>
            <p:nvPr/>
          </p:nvCxnSpPr>
          <p:spPr>
            <a:xfrm>
              <a:off x="2534431" y="2550912"/>
              <a:ext cx="0" cy="3052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Düz Ok Bağlayıcısı 24"/>
            <p:cNvCxnSpPr/>
            <p:nvPr/>
          </p:nvCxnSpPr>
          <p:spPr>
            <a:xfrm>
              <a:off x="5831245" y="3729473"/>
              <a:ext cx="0" cy="3052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Düz Ok Bağlayıcısı 25"/>
            <p:cNvCxnSpPr>
              <a:cxnSpLocks/>
            </p:cNvCxnSpPr>
            <p:nvPr/>
          </p:nvCxnSpPr>
          <p:spPr>
            <a:xfrm>
              <a:off x="2534431" y="4034706"/>
              <a:ext cx="0" cy="1430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Düz Ok Bağlayıcısı 26"/>
            <p:cNvCxnSpPr>
              <a:cxnSpLocks/>
            </p:cNvCxnSpPr>
            <p:nvPr/>
          </p:nvCxnSpPr>
          <p:spPr>
            <a:xfrm flipV="1">
              <a:off x="6828116" y="2662966"/>
              <a:ext cx="1544877" cy="11799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Düz Ok Bağlayıcısı 31"/>
            <p:cNvCxnSpPr>
              <a:cxnSpLocks/>
            </p:cNvCxnSpPr>
            <p:nvPr/>
          </p:nvCxnSpPr>
          <p:spPr>
            <a:xfrm flipH="1" flipV="1">
              <a:off x="4361805" y="3755058"/>
              <a:ext cx="937428" cy="4888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43" name="Düz Ok Bağlayıcısı 42"/>
          <p:cNvCxnSpPr>
            <a:cxnSpLocks/>
          </p:cNvCxnSpPr>
          <p:nvPr/>
        </p:nvCxnSpPr>
        <p:spPr>
          <a:xfrm flipH="1">
            <a:off x="3219450" y="730534"/>
            <a:ext cx="2822442" cy="9172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Düz Ok Bağlayıcısı 46"/>
          <p:cNvCxnSpPr>
            <a:cxnSpLocks/>
          </p:cNvCxnSpPr>
          <p:nvPr/>
        </p:nvCxnSpPr>
        <p:spPr>
          <a:xfrm>
            <a:off x="6566257" y="729193"/>
            <a:ext cx="2882543" cy="9186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Düz Ok Bağlayıcısı 29"/>
          <p:cNvCxnSpPr/>
          <p:nvPr/>
        </p:nvCxnSpPr>
        <p:spPr>
          <a:xfrm>
            <a:off x="9922744" y="2473685"/>
            <a:ext cx="0" cy="4435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Metin kutusu 30">
            <a:extLst>
              <a:ext uri="{FF2B5EF4-FFF2-40B4-BE49-F238E27FC236}">
                <a16:creationId xmlns:a16="http://schemas.microsoft.com/office/drawing/2014/main" id="{A440C797-0CE7-40B9-A941-AF966BC36319}"/>
              </a:ext>
            </a:extLst>
          </p:cNvPr>
          <p:cNvSpPr txBox="1"/>
          <p:nvPr/>
        </p:nvSpPr>
        <p:spPr>
          <a:xfrm>
            <a:off x="474406" y="4241868"/>
            <a:ext cx="4188282" cy="1477328"/>
          </a:xfrm>
          <a:prstGeom prst="rect">
            <a:avLst/>
          </a:prstGeom>
          <a:solidFill>
            <a:schemeClr val="accent1">
              <a:lumMod val="40000"/>
              <a:lumOff val="60000"/>
            </a:schemeClr>
          </a:solidFill>
          <a:ln>
            <a:solidFill>
              <a:schemeClr val="accent1"/>
            </a:solidFill>
          </a:ln>
        </p:spPr>
        <p:txBody>
          <a:bodyPr wrap="square" rtlCol="0">
            <a:spAutoFit/>
          </a:bodyPr>
          <a:lstStyle/>
          <a:p>
            <a:r>
              <a:rPr lang="tr-TR" sz="1200" dirty="0"/>
              <a:t>Sınava giriş tarihinden itibaren 1 (bir) ay içinde;</a:t>
            </a:r>
          </a:p>
          <a:p>
            <a:r>
              <a:rPr lang="tr-TR" sz="1200" dirty="0"/>
              <a:t> </a:t>
            </a:r>
          </a:p>
          <a:p>
            <a:pPr marL="228600" indent="-228600">
              <a:buAutoNum type="arabicParenR"/>
            </a:pPr>
            <a:r>
              <a:rPr lang="tr-TR" sz="1100" dirty="0"/>
              <a:t>1 (bir) adet </a:t>
            </a:r>
            <a:r>
              <a:rPr lang="tr-TR" sz="1100" i="1" dirty="0"/>
              <a:t>ıslak imzalı ciltli</a:t>
            </a:r>
            <a:r>
              <a:rPr lang="tr-TR" sz="1100" dirty="0"/>
              <a:t> tez (tez onay sayfası imzalı, akademik intihal yazılım raporu danışman ve öğrenci imzalı)</a:t>
            </a:r>
          </a:p>
          <a:p>
            <a:pPr marL="228600" indent="-228600">
              <a:buAutoNum type="arabicParenR"/>
            </a:pPr>
            <a:r>
              <a:rPr lang="tr-TR" sz="1100" dirty="0">
                <a:hlinkClick r:id="rId3"/>
              </a:rPr>
              <a:t>Tez Veri Giriş Formu</a:t>
            </a:r>
            <a:endParaRPr lang="tr-TR" sz="1100" dirty="0"/>
          </a:p>
          <a:p>
            <a:pPr marL="228600" indent="-228600">
              <a:buAutoNum type="arabicParenR"/>
            </a:pPr>
            <a:r>
              <a:rPr lang="tr-TR" sz="1100" dirty="0"/>
              <a:t>Kütüphane İlişik Kesme Belgesi</a:t>
            </a:r>
          </a:p>
          <a:p>
            <a:pPr marL="228600" indent="-228600">
              <a:buAutoNum type="arabicParenR"/>
            </a:pPr>
            <a:r>
              <a:rPr lang="tr-TR" sz="1100" dirty="0"/>
              <a:t>İçinde PDF formatında tez metni olan 2 (iki) adet CD’yi SBE Öğrenci İşlerine teslim edin.</a:t>
            </a:r>
          </a:p>
        </p:txBody>
      </p:sp>
      <p:sp>
        <p:nvSpPr>
          <p:cNvPr id="33" name="Metin kutusu 32">
            <a:extLst>
              <a:ext uri="{FF2B5EF4-FFF2-40B4-BE49-F238E27FC236}">
                <a16:creationId xmlns:a16="http://schemas.microsoft.com/office/drawing/2014/main" id="{D9760EC7-9D85-4B0D-ACDA-F4FE63071ACE}"/>
              </a:ext>
            </a:extLst>
          </p:cNvPr>
          <p:cNvSpPr txBox="1"/>
          <p:nvPr/>
        </p:nvSpPr>
        <p:spPr>
          <a:xfrm>
            <a:off x="474406" y="6009778"/>
            <a:ext cx="4188282" cy="646331"/>
          </a:xfrm>
          <a:prstGeom prst="rect">
            <a:avLst/>
          </a:prstGeom>
          <a:solidFill>
            <a:schemeClr val="accent1">
              <a:lumMod val="40000"/>
              <a:lumOff val="60000"/>
            </a:schemeClr>
          </a:solidFill>
          <a:ln>
            <a:solidFill>
              <a:schemeClr val="accent1"/>
            </a:solidFill>
          </a:ln>
        </p:spPr>
        <p:txBody>
          <a:bodyPr wrap="square" rtlCol="0">
            <a:spAutoFit/>
          </a:bodyPr>
          <a:lstStyle/>
          <a:p>
            <a:r>
              <a:rPr lang="tr-TR" sz="1200" dirty="0"/>
              <a:t>SBE Yönetim Kurulu’nun onayının ardından 1 (bir) hafta sonra e-devlet uygulaması üzerinden Geçici Mezuniyet Belgenizi ve 1-2 (bir-iki) ay içinde SBE Öğrenci İşlerinden diplomanızı alabilirsiniz.</a:t>
            </a:r>
          </a:p>
        </p:txBody>
      </p:sp>
      <p:cxnSp>
        <p:nvCxnSpPr>
          <p:cNvPr id="35" name="Düz Ok Bağlayıcısı 34"/>
          <p:cNvCxnSpPr/>
          <p:nvPr/>
        </p:nvCxnSpPr>
        <p:spPr>
          <a:xfrm>
            <a:off x="6336265" y="729193"/>
            <a:ext cx="17494" cy="7127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Düz Ok Bağlayıcısı 49"/>
          <p:cNvCxnSpPr>
            <a:cxnSpLocks/>
          </p:cNvCxnSpPr>
          <p:nvPr/>
        </p:nvCxnSpPr>
        <p:spPr>
          <a:xfrm>
            <a:off x="2649363" y="5784096"/>
            <a:ext cx="0" cy="1546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7" name="Dikdörtgen 56"/>
          <p:cNvSpPr/>
          <p:nvPr/>
        </p:nvSpPr>
        <p:spPr>
          <a:xfrm>
            <a:off x="5003268" y="3287913"/>
            <a:ext cx="2845054" cy="400110"/>
          </a:xfrm>
          <a:prstGeom prst="rect">
            <a:avLst/>
          </a:prstGeom>
        </p:spPr>
        <p:txBody>
          <a:bodyPr wrap="square">
            <a:spAutoFit/>
          </a:bodyPr>
          <a:lstStyle/>
          <a:p>
            <a:pPr algn="ctr"/>
            <a:r>
              <a:rPr lang="tr-TR" sz="1000" dirty="0"/>
              <a:t>3 (üç) aylık süre sonunda ilk jürinin kurulması için yapılan tüm işlemler tekrarlanmalıdır.</a:t>
            </a:r>
          </a:p>
        </p:txBody>
      </p:sp>
      <p:sp>
        <p:nvSpPr>
          <p:cNvPr id="29" name="Metin kutusu 28">
            <a:extLst>
              <a:ext uri="{FF2B5EF4-FFF2-40B4-BE49-F238E27FC236}">
                <a16:creationId xmlns:a16="http://schemas.microsoft.com/office/drawing/2014/main" id="{1CA68DAF-87F4-4D94-9889-DFDA5AB3DD93}"/>
              </a:ext>
            </a:extLst>
          </p:cNvPr>
          <p:cNvSpPr txBox="1"/>
          <p:nvPr/>
        </p:nvSpPr>
        <p:spPr>
          <a:xfrm>
            <a:off x="6168481" y="6009778"/>
            <a:ext cx="6094476" cy="738664"/>
          </a:xfrm>
          <a:prstGeom prst="rect">
            <a:avLst/>
          </a:prstGeom>
          <a:noFill/>
        </p:spPr>
        <p:txBody>
          <a:bodyPr wrap="square">
            <a:spAutoFit/>
          </a:bodyPr>
          <a:lstStyle/>
          <a:p>
            <a:r>
              <a:rPr lang="tr-TR" sz="1400" dirty="0"/>
              <a:t>* </a:t>
            </a:r>
            <a:r>
              <a:rPr lang="tr-TR" sz="1400" b="1" dirty="0"/>
              <a:t>Bu yüksek lisans akış şeması B.U.Ü. SBE Psikoloji AD tarafından 28 Haziran 2020 tarihli 31169 sayılı </a:t>
            </a:r>
            <a:r>
              <a:rPr lang="tr-TR" sz="1400" b="1" dirty="0">
                <a:hlinkClick r:id="rId4"/>
              </a:rPr>
              <a:t>B.U.Ü. Lisansüstü Eğitim ve Öğretim Yönetmeliği</a:t>
            </a:r>
            <a:r>
              <a:rPr lang="tr-TR" sz="1400" b="1" dirty="0"/>
              <a:t>’ne bağlı olarak hazırlanmıştır.</a:t>
            </a:r>
            <a:endParaRPr lang="tr-TR" sz="1400" dirty="0"/>
          </a:p>
        </p:txBody>
      </p:sp>
    </p:spTree>
    <p:extLst>
      <p:ext uri="{BB962C8B-B14F-4D97-AF65-F5344CB8AC3E}">
        <p14:creationId xmlns:p14="http://schemas.microsoft.com/office/powerpoint/2010/main" val="111723033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1714</TotalTime>
  <Words>623</Words>
  <Application>Microsoft Office PowerPoint</Application>
  <PresentationFormat>Geniş ekran</PresentationFormat>
  <Paragraphs>69</Paragraphs>
  <Slides>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vt:i4>
      </vt:variant>
    </vt:vector>
  </HeadingPairs>
  <TitlesOfParts>
    <vt:vector size="7" baseType="lpstr">
      <vt:lpstr>Arial</vt:lpstr>
      <vt:lpstr>Calibri</vt:lpstr>
      <vt:lpstr>Calibri Light</vt:lpstr>
      <vt:lpstr>Microsoft Sans Serif</vt:lpstr>
      <vt:lpstr>Office Teması</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57</cp:revision>
  <dcterms:created xsi:type="dcterms:W3CDTF">2022-02-17T10:32:21Z</dcterms:created>
  <dcterms:modified xsi:type="dcterms:W3CDTF">2022-03-28T10:34:26Z</dcterms:modified>
</cp:coreProperties>
</file>